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008C"/>
    <a:srgbClr val="FF870F"/>
    <a:srgbClr val="F1F1F1"/>
    <a:srgbClr val="4D4D4D"/>
    <a:srgbClr val="434343"/>
    <a:srgbClr val="A1A1A1"/>
    <a:srgbClr val="474747"/>
    <a:srgbClr val="00B6ED"/>
    <a:srgbClr val="2E008B"/>
    <a:srgbClr val="00AD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2988" autoAdjust="0"/>
  </p:normalViewPr>
  <p:slideViewPr>
    <p:cSldViewPr snapToGrid="0">
      <p:cViewPr varScale="1">
        <p:scale>
          <a:sx n="65" d="100"/>
          <a:sy n="65" d="100"/>
        </p:scale>
        <p:origin x="136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CAE65-8AF5-4E6C-8D8B-F33A50DCBAE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459D-3BEC-474C-963D-77513E063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428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Today I’m going to talking about the Sugar free February Campaign that took place in 2017, in an effort to get more people to cut down on sugar.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92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Overall, the campaign was a success.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It would be more time and cost effective to not send daily emails. Because sending weekly or twice weekly emails has a similar impact in terms of participants hitting their target.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But the main take away is that emails should be sent to everyone involved and no one should be missed out.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Social Media is a powerful tool, so it can definitely be used to increase awareness of the next campaign and get more people involved. </a:t>
            </a:r>
          </a:p>
          <a:p>
            <a:pPr algn="l"/>
            <a:endParaRPr lang="en-GB" b="1" dirty="0">
              <a:solidFill>
                <a:srgbClr val="EC008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32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1" dirty="0">
              <a:solidFill>
                <a:srgbClr val="EC008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6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Living a healthy lifestyle is super important when it comes to improving our quality of life.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These days people tend to eat more processed foods and consume more sugary drinks. It also doesn’t help that most of us have a desk job, so there is a lack of physical activity in our day to day lives.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This kind of lifestyle has led to more people becoming overweight. And being overweight increases risk of Cancer and Type 2 Diabetes.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One of the ways to tackle this issue is by lowering our sugar intake which is what the “Sugar Free Campaign” is all about.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8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Around 2000 people took part in the campaign and raised over £500,000+ - Which was a great result.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So let’s drive deeper and take a look at the demographics.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1" dirty="0">
              <a:solidFill>
                <a:srgbClr val="EC008C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1" dirty="0">
              <a:solidFill>
                <a:srgbClr val="EC008C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1" dirty="0">
              <a:solidFill>
                <a:srgbClr val="EC008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7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We can see the majority of participants involved were Female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By looking at the heatmap, we can see that most female participants were aged between 36-45.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For males the majority were over 56+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It’s also interesting to note, that the participation was low in the 18-25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73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Now lets look at the Fundraising Reasons…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We can clearly see, that the number one reason for people taking part is because they wanted to be more healthy – Around 40%.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In comparison to Males, Females were more likely to take part because they wanted to do something for charity – and that was around 30%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It’s also interesting to note, that the second biggest reason for Males was because they saw it as a challenge – and that was around 25%.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347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Here is a breakdown of the funds raised by age group…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We can see that amongst males, the age group that was over 66+ had the highest percentage of funds raised.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For females, the 35-45 age group raised the most.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This makes sense, because earlier we saw these groups contained the most participants.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96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>
                <a:solidFill>
                  <a:srgbClr val="EC008C"/>
                </a:solidFill>
              </a:rPr>
              <a:t>How motivated were the participants – Here we can see the scale from Extremely motivated to No motivation.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>
                <a:solidFill>
                  <a:srgbClr val="EC008C"/>
                </a:solidFill>
              </a:rPr>
              <a:t>Firstly if we look at Males – We can see that across the different age groups, most seem to be either Very motivated (blue) or Fairly Motivated (pink).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On the other hand, for Females – Most were either Extremely Motivated (Green) or Very motivated.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1" dirty="0">
              <a:solidFill>
                <a:srgbClr val="EC008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93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If we look at the average social media interactions, we can see that the 18-25 age group is the most active in both. That’s not surprising considering how much time young people spend on social media.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Even though the participants for this age groups are low, we could perhaps engage with them more over social media to spread awareness of the next campaign.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81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Here is a breakdown of the frequency of encouragement emails sent and the percentage of people who hit their target in orange and those that did not hit their target in grey.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We can see by looking at the first bar graph – 57% of people who did not receive any emails did not hit their target.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EC008C"/>
                </a:solidFill>
              </a:rPr>
              <a:t>While the majority of people that did receive an email hit their target. So it’s always better send an email compared to not sending an email.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1" dirty="0">
              <a:solidFill>
                <a:srgbClr val="EC008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D459D-3BEC-474C-963D-77513E06369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21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2806-1800-05A0-7E6A-DF3B86789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6F19E-4C50-376C-169B-ACA6FFE5E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AEEE6-A591-64BF-670D-D6A5CB52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D5E8F-06FB-AAAF-0A0A-F67BFA4A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E4F9-1C1E-8B8E-88F8-704C8B3C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01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FBFA-8407-D6CB-D544-4946852C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51D24-3B70-0873-0422-37C32097D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C281F-586D-58D7-17D9-759D6418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A9016-52DF-819F-88F4-60669703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29F32-3E62-EDCC-AC5F-402773B8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98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FD13A-A202-D8B5-2988-A6ED88B81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CDE4B-4981-873F-B96D-82426FD4D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D0137-E37F-DD76-BDAE-1F0AC84E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5F0-71FD-6E7C-7F80-BDB50245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77BF-7519-A154-713A-18CFD639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93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5C58-0789-A5AE-6540-CFF2E7F2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A1971-DFE4-FA7D-3825-ADD482458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58D1B-DEEB-C669-29FA-D41C7EC3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04200-AE12-AEDF-29AC-67E1010F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10A05-A2EA-028A-7CF9-76DBE2A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55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9CCB-73D4-7CFA-0FD1-798DE48E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E04D0-B68C-67ED-FEA0-82509428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2881A-3F98-605B-80E6-BCD84AF7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3D873-B008-2339-E344-A1342544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378F5-7629-D7B9-C901-8C7CC127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30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FB5E-9E37-7971-C531-4F491850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43AD-C32C-BC36-5027-2ADAAA64F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19A50-69B8-F6C5-BE62-0EBEDF9F3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E2C3C-5597-AFD0-880E-10049FB1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E186A-CAA2-5A75-502B-20390921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B7A8B-44B9-7418-1DB9-F13B0FD1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72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252B-BD29-9972-FB9E-D074D4B5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D5992-5294-29D5-62FC-E6DC277C2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C1759-BC83-8B15-1234-61D2B84A6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DE7FE-3A66-FEFA-5BD0-F023885DF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B7AA0-E962-E611-E4A4-1C5521ADF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70F0-4811-5B77-B6C0-4DE8421B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B9D6C-F0F7-CA6C-980A-FC8235A8B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9EE3A-78E3-4128-7AC1-2A141B86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4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CB7B-5515-16D2-0841-8ABA2913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65BC1-905D-7F37-FF89-FA65E38A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A2C95-C124-93B5-03A7-0C683BC5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66BBF-CF07-2DC1-4548-3377D110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07839-A80E-3248-E5F4-DB4044A3B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A99F4-81FA-21F4-DB81-78511DAC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CD1B-96D6-247D-34D7-7A2DF30C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77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CACE-0A66-D5E9-F44B-0B7AB9E5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A699-E7F9-D1D8-42E4-8707D5AD2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7DF70-BEFC-BD17-F46B-69DF164F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AE572-0DA9-8F64-335B-9462C8FA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9EFF1-4663-BA88-124F-FCAFEFF7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745CB-79AF-4A2C-4243-C0CFA051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3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7D88-1A88-08F9-4B14-4520FB6F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A70D04-0931-9C2D-530B-EA4B85E45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6B6E2-7D5F-E772-116D-A89FC2B13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4F93F-40D7-D860-5EB2-013B8164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A33A2-BF05-C5E0-FA0C-7C327EE21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916A8-D4D6-4E8E-93D9-B177EAC6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50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C7168-359F-5A75-BC16-7E14828C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A9C94-B2F7-1099-D2F3-DE48A18C0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A99FB-CB34-434B-4271-5A5724EFC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D618A-0C99-4966-9048-4C30D940A52E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539CF-F6D7-E2E8-8FD8-054150ED1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3681B-F669-620C-4699-5D75B0E37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2F6BC-E24A-4398-BB03-C744F67E49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73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https://news.cancerresearchuk.org/2020/10/20/sugar-and-cancer-what-you-need-to-know/" TargetMode="External"/><Relationship Id="rId4" Type="http://schemas.openxmlformats.org/officeDocument/2006/relationships/hyperlink" Target="https://news.cancerresearchuk.org/2015/07/17/giving-sugar-its-fix-public-health-england-recommends-halving-sugar-consumption-target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cer Research UK - Wikipedia">
            <a:extLst>
              <a:ext uri="{FF2B5EF4-FFF2-40B4-BE49-F238E27FC236}">
                <a16:creationId xmlns:a16="http://schemas.microsoft.com/office/drawing/2014/main" id="{C0AF414A-A7C9-0CF3-E928-08F2706E3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76" y="2588381"/>
            <a:ext cx="4658192" cy="17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hand holding a light bulb&#10;&#10;Description automatically generated with low confidence">
            <a:extLst>
              <a:ext uri="{FF2B5EF4-FFF2-40B4-BE49-F238E27FC236}">
                <a16:creationId xmlns:a16="http://schemas.microsoft.com/office/drawing/2014/main" id="{714508E3-3718-B2FF-A4E8-C4EBE3535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810334" cy="68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7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44009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Conclusions and Suggestions for Future Campaigns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488C8B-A357-1E1D-3851-F23E9397DB21}"/>
              </a:ext>
            </a:extLst>
          </p:cNvPr>
          <p:cNvSpPr txBox="1"/>
          <p:nvPr/>
        </p:nvSpPr>
        <p:spPr>
          <a:xfrm>
            <a:off x="385195" y="1240769"/>
            <a:ext cx="11421609" cy="3170099"/>
          </a:xfrm>
          <a:prstGeom prst="rect">
            <a:avLst/>
          </a:prstGeom>
          <a:noFill/>
          <a:ln w="38100">
            <a:solidFill>
              <a:srgbClr val="EC008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Overall the campaign was a success as the majority of participants hit their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  <a:p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The campaign could be improved by sending either weekly or twice encouragement emails to everyone.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How was the campaign originally advertised? – Increase the reach of the SSF social media page by creating engaging content to target the younger the generation to increase participation.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634969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44009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THE END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7C153-2D4B-35DB-8A27-95B48FEA5DED}"/>
              </a:ext>
            </a:extLst>
          </p:cNvPr>
          <p:cNvSpPr txBox="1"/>
          <p:nvPr/>
        </p:nvSpPr>
        <p:spPr>
          <a:xfrm>
            <a:off x="243347" y="5169935"/>
            <a:ext cx="8727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Sources:</a:t>
            </a:r>
          </a:p>
          <a:p>
            <a:endParaRPr lang="en-GB" sz="1400" dirty="0"/>
          </a:p>
          <a:p>
            <a:r>
              <a:rPr lang="en-GB" sz="1400" dirty="0">
                <a:hlinkClick r:id="rId4"/>
              </a:rPr>
              <a:t>https://news.cancerresearchuk.org/2015/07/17/giving-sugar-its-fix-public-health-england-recommends-halving-sugar-consumption-targets/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>
                <a:hlinkClick r:id="rId5"/>
              </a:rPr>
              <a:t>https://news.cancerresearchuk.org/2020/10/20/sugar-and-cancer-what-you-need-to-know/</a:t>
            </a:r>
            <a:r>
              <a:rPr lang="en-GB" sz="1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1DE43-D095-FF8F-5D08-937F25A2FFD4}"/>
              </a:ext>
            </a:extLst>
          </p:cNvPr>
          <p:cNvSpPr txBox="1"/>
          <p:nvPr/>
        </p:nvSpPr>
        <p:spPr>
          <a:xfrm>
            <a:off x="4241956" y="1457232"/>
            <a:ext cx="3708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THANK YOU FOR LISTENING</a:t>
            </a:r>
          </a:p>
        </p:txBody>
      </p:sp>
      <p:pic>
        <p:nvPicPr>
          <p:cNvPr id="5122" name="Picture 2" descr="Contact me – Amazing Journey">
            <a:extLst>
              <a:ext uri="{FF2B5EF4-FFF2-40B4-BE49-F238E27FC236}">
                <a16:creationId xmlns:a16="http://schemas.microsoft.com/office/drawing/2014/main" id="{6D30DCC5-0D2E-5E6A-A27B-78AE467C8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88" y="1947731"/>
            <a:ext cx="4039825" cy="29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0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44009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Why is cutting down on sugar important?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1EF3B-6424-F4D2-A18B-7939300FEBF7}"/>
              </a:ext>
            </a:extLst>
          </p:cNvPr>
          <p:cNvSpPr txBox="1"/>
          <p:nvPr/>
        </p:nvSpPr>
        <p:spPr>
          <a:xfrm>
            <a:off x="6474269" y="3062434"/>
            <a:ext cx="4973647" cy="2752904"/>
          </a:xfrm>
          <a:prstGeom prst="ellipse">
            <a:avLst/>
          </a:prstGeom>
          <a:solidFill>
            <a:srgbClr val="00ADB8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EC008C"/>
                </a:solidFill>
              </a:rPr>
              <a:t>10</a:t>
            </a:r>
            <a:r>
              <a:rPr lang="en-GB" sz="4000" b="1" dirty="0">
                <a:solidFill>
                  <a:srgbClr val="00ADB8"/>
                </a:solidFill>
              </a:rPr>
              <a:t> </a:t>
            </a:r>
          </a:p>
          <a:p>
            <a:pPr algn="ctr"/>
            <a:r>
              <a:rPr lang="en-GB" sz="2400" b="1" dirty="0">
                <a:solidFill>
                  <a:srgbClr val="2E008B"/>
                </a:solidFill>
              </a:rPr>
              <a:t>TYPES OF CANCER</a:t>
            </a:r>
          </a:p>
          <a:p>
            <a:pPr algn="ctr"/>
            <a:r>
              <a:rPr lang="en-GB" b="1" dirty="0">
                <a:solidFill>
                  <a:srgbClr val="EC008C"/>
                </a:solidFill>
              </a:rPr>
              <a:t>Could be caused by being overweight or obese</a:t>
            </a:r>
          </a:p>
          <a:p>
            <a:pPr algn="ctr"/>
            <a:endParaRPr lang="en-GB" b="1" dirty="0">
              <a:solidFill>
                <a:srgbClr val="2E008B"/>
              </a:solidFill>
            </a:endParaRPr>
          </a:p>
        </p:txBody>
      </p:sp>
      <p:pic>
        <p:nvPicPr>
          <p:cNvPr id="4098" name="Picture 2" descr="Page 3 | No junk food Vectors &amp; Illustrations for Free Download | Freepik">
            <a:extLst>
              <a:ext uri="{FF2B5EF4-FFF2-40B4-BE49-F238E27FC236}">
                <a16:creationId xmlns:a16="http://schemas.microsoft.com/office/drawing/2014/main" id="{20ACE4CE-BECC-85D8-2F0B-DB6C73ADC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1938" r="13155" b="12041"/>
          <a:stretch/>
        </p:blipFill>
        <p:spPr bwMode="auto">
          <a:xfrm>
            <a:off x="4785173" y="1105134"/>
            <a:ext cx="2304979" cy="22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5B23C2-CBCF-ACF1-F8C2-3A5735CF3818}"/>
              </a:ext>
            </a:extLst>
          </p:cNvPr>
          <p:cNvSpPr txBox="1"/>
          <p:nvPr/>
        </p:nvSpPr>
        <p:spPr>
          <a:xfrm>
            <a:off x="688666" y="2995952"/>
            <a:ext cx="4973647" cy="2813149"/>
          </a:xfrm>
          <a:prstGeom prst="ellipse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EC008C"/>
                </a:solidFill>
              </a:rPr>
              <a:t>1 in 20</a:t>
            </a:r>
          </a:p>
          <a:p>
            <a:pPr algn="ctr"/>
            <a:r>
              <a:rPr lang="en-GB" sz="2400" b="1" dirty="0">
                <a:solidFill>
                  <a:srgbClr val="2E008B"/>
                </a:solidFill>
              </a:rPr>
              <a:t>UK CANCERS ARE LINKED TO WEIGHT</a:t>
            </a:r>
          </a:p>
          <a:p>
            <a:pPr algn="ctr"/>
            <a:r>
              <a:rPr lang="en-GB" b="1" dirty="0">
                <a:solidFill>
                  <a:srgbClr val="EC008C"/>
                </a:solidFill>
              </a:rPr>
              <a:t>A high sugar diet can lead to weight gain</a:t>
            </a:r>
          </a:p>
        </p:txBody>
      </p:sp>
    </p:spTree>
    <p:extLst>
      <p:ext uri="{BB962C8B-B14F-4D97-AF65-F5344CB8AC3E}">
        <p14:creationId xmlns:p14="http://schemas.microsoft.com/office/powerpoint/2010/main" val="258747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4D2169C-650B-BD9B-CEBA-D6D1B562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667"/>
            <a:ext cx="12131040" cy="5945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44009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Sugar Free February Campaign 2017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347C79-58AD-011E-A800-03958BC1D5FB}"/>
              </a:ext>
            </a:extLst>
          </p:cNvPr>
          <p:cNvSpPr txBox="1"/>
          <p:nvPr/>
        </p:nvSpPr>
        <p:spPr>
          <a:xfrm>
            <a:off x="1862050" y="1701073"/>
            <a:ext cx="4078779" cy="1785104"/>
          </a:xfrm>
          <a:prstGeom prst="rect">
            <a:avLst/>
          </a:prstGeom>
          <a:solidFill>
            <a:srgbClr val="EC008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chemeClr val="bg1"/>
              </a:solidFill>
            </a:endParaRPr>
          </a:p>
          <a:p>
            <a:pPr algn="ctr"/>
            <a:r>
              <a:rPr lang="en-GB" sz="6600" b="1" dirty="0">
                <a:solidFill>
                  <a:schemeClr val="bg1"/>
                </a:solidFill>
              </a:rPr>
              <a:t>2000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Participants</a:t>
            </a:r>
          </a:p>
          <a:p>
            <a:pPr algn="ctr"/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82A31-543A-8E91-5253-75E82CDD15DE}"/>
              </a:ext>
            </a:extLst>
          </p:cNvPr>
          <p:cNvSpPr txBox="1"/>
          <p:nvPr/>
        </p:nvSpPr>
        <p:spPr>
          <a:xfrm>
            <a:off x="5940829" y="3486177"/>
            <a:ext cx="4134195" cy="1785104"/>
          </a:xfrm>
          <a:prstGeom prst="rect">
            <a:avLst/>
          </a:prstGeom>
          <a:solidFill>
            <a:srgbClr val="2E008B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chemeClr val="bg1"/>
              </a:solidFill>
            </a:endParaRPr>
          </a:p>
          <a:p>
            <a:pPr algn="ctr"/>
            <a:r>
              <a:rPr lang="en-GB" sz="6600" b="1" dirty="0">
                <a:solidFill>
                  <a:schemeClr val="bg1"/>
                </a:solidFill>
              </a:rPr>
              <a:t>£545K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Raised</a:t>
            </a:r>
          </a:p>
          <a:p>
            <a:pPr algn="ctr"/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7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104969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Overview of participants involved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lide2" descr="Demographics">
            <a:extLst>
              <a:ext uri="{FF2B5EF4-FFF2-40B4-BE49-F238E27FC236}">
                <a16:creationId xmlns:a16="http://schemas.microsoft.com/office/drawing/2014/main" id="{CDB2E2ED-B4E9-DB07-B531-EEC186D1DA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0" r="21615" b="23287"/>
          <a:stretch/>
        </p:blipFill>
        <p:spPr>
          <a:xfrm>
            <a:off x="5269377" y="3713528"/>
            <a:ext cx="5734282" cy="1544479"/>
          </a:xfrm>
          <a:prstGeom prst="rect">
            <a:avLst/>
          </a:prstGeom>
        </p:spPr>
      </p:pic>
      <p:pic>
        <p:nvPicPr>
          <p:cNvPr id="7" name="slide2" descr="Demographics">
            <a:extLst>
              <a:ext uri="{FF2B5EF4-FFF2-40B4-BE49-F238E27FC236}">
                <a16:creationId xmlns:a16="http://schemas.microsoft.com/office/drawing/2014/main" id="{49588B57-965B-53D4-3328-7CB670DF1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38" t="26985" b="57549"/>
          <a:stretch/>
        </p:blipFill>
        <p:spPr>
          <a:xfrm>
            <a:off x="9724696" y="5258007"/>
            <a:ext cx="1278963" cy="315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3B92C0-7CBA-E0BD-4BA4-9A161CF2E849}"/>
              </a:ext>
            </a:extLst>
          </p:cNvPr>
          <p:cNvSpPr txBox="1"/>
          <p:nvPr/>
        </p:nvSpPr>
        <p:spPr>
          <a:xfrm>
            <a:off x="5046128" y="1114962"/>
            <a:ext cx="3090390" cy="215576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b="1" dirty="0">
              <a:solidFill>
                <a:srgbClr val="9D4FEC"/>
              </a:solidFill>
            </a:endParaRPr>
          </a:p>
          <a:p>
            <a:pPr algn="ctr"/>
            <a:r>
              <a:rPr lang="en-GB" b="1" dirty="0">
                <a:solidFill>
                  <a:srgbClr val="2E008B"/>
                </a:solidFill>
              </a:rPr>
              <a:t>A higher percentage of </a:t>
            </a:r>
            <a:r>
              <a:rPr lang="en-GB" b="1" dirty="0">
                <a:solidFill>
                  <a:srgbClr val="9D4FEC"/>
                </a:solidFill>
              </a:rPr>
              <a:t>FEMALES </a:t>
            </a:r>
            <a:r>
              <a:rPr lang="en-GB" b="1" dirty="0">
                <a:solidFill>
                  <a:srgbClr val="2E008B"/>
                </a:solidFill>
              </a:rPr>
              <a:t>were between 36-45.</a:t>
            </a:r>
          </a:p>
          <a:p>
            <a:endParaRPr lang="en-GB" b="1" dirty="0">
              <a:solidFill>
                <a:srgbClr val="9D4FE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514147-0EA3-EC04-CA13-6C40D56B6D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55" t="26587" r="28500" b="24389"/>
          <a:stretch/>
        </p:blipFill>
        <p:spPr>
          <a:xfrm>
            <a:off x="522114" y="1766055"/>
            <a:ext cx="3707476" cy="3581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2D2C5C-CACD-458D-1436-0DD83854E45B}"/>
              </a:ext>
            </a:extLst>
          </p:cNvPr>
          <p:cNvSpPr txBox="1"/>
          <p:nvPr/>
        </p:nvSpPr>
        <p:spPr>
          <a:xfrm>
            <a:off x="8278647" y="1193326"/>
            <a:ext cx="3015576" cy="207740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70C0"/>
              </a:solidFill>
            </a:endParaRPr>
          </a:p>
          <a:p>
            <a:pPr algn="ctr"/>
            <a:r>
              <a:rPr lang="en-GB" b="1" dirty="0">
                <a:solidFill>
                  <a:srgbClr val="2E008B"/>
                </a:solidFill>
              </a:rPr>
              <a:t>A higher percentage of </a:t>
            </a:r>
            <a:r>
              <a:rPr lang="en-GB" b="1" dirty="0">
                <a:solidFill>
                  <a:srgbClr val="2B80FF"/>
                </a:solidFill>
              </a:rPr>
              <a:t>MALES </a:t>
            </a:r>
            <a:r>
              <a:rPr lang="en-GB" b="1" dirty="0">
                <a:solidFill>
                  <a:srgbClr val="2E008B"/>
                </a:solidFill>
              </a:rPr>
              <a:t>were 56 and over. </a:t>
            </a:r>
          </a:p>
          <a:p>
            <a:pPr algn="ctr"/>
            <a:endParaRPr lang="en-GB" b="1" dirty="0">
              <a:solidFill>
                <a:srgbClr val="2B80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17FF8D-544D-12F9-84F5-92AD3A4C06B4}"/>
              </a:ext>
            </a:extLst>
          </p:cNvPr>
          <p:cNvSpPr/>
          <p:nvPr/>
        </p:nvSpPr>
        <p:spPr>
          <a:xfrm>
            <a:off x="14119" y="756805"/>
            <a:ext cx="4723465" cy="6101195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07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44009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Is there a difference in Fundraising Reasons?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817F5-A53E-B2EF-058A-1DE5E2FDC58B}"/>
              </a:ext>
            </a:extLst>
          </p:cNvPr>
          <p:cNvSpPr txBox="1"/>
          <p:nvPr/>
        </p:nvSpPr>
        <p:spPr>
          <a:xfrm>
            <a:off x="1862051" y="141365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2B80FF"/>
                </a:solidFill>
              </a:rPr>
              <a:t>MALES</a:t>
            </a:r>
            <a:endParaRPr lang="en-GB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FD5EF-1334-6FB6-3CA2-9C56DE33B9CA}"/>
              </a:ext>
            </a:extLst>
          </p:cNvPr>
          <p:cNvSpPr txBox="1"/>
          <p:nvPr/>
        </p:nvSpPr>
        <p:spPr>
          <a:xfrm>
            <a:off x="6421461" y="1413653"/>
            <a:ext cx="134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9D4FEC"/>
                </a:solidFill>
              </a:rPr>
              <a:t>FEMALES</a:t>
            </a:r>
            <a:endParaRPr lang="en-GB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B5AA70-9843-F126-36C3-EE5969A49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64" t="41486" r="2998" b="45027"/>
          <a:stretch/>
        </p:blipFill>
        <p:spPr>
          <a:xfrm>
            <a:off x="9119765" y="1319610"/>
            <a:ext cx="2709093" cy="1314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B18EE0-0D6F-D0B4-2762-ED5A248040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604" t="26422" r="28267" b="14262"/>
          <a:stretch/>
        </p:blipFill>
        <p:spPr>
          <a:xfrm>
            <a:off x="462791" y="1956260"/>
            <a:ext cx="3895800" cy="39236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54ECA7-7EA9-3E8D-1317-E566A1D9E8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20" t="26340" r="28083" b="14847"/>
          <a:stretch/>
        </p:blipFill>
        <p:spPr>
          <a:xfrm>
            <a:off x="5117425" y="1956260"/>
            <a:ext cx="3951961" cy="39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88888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Breakdown of Funds Raised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AF3C6-425D-C8C9-8FF1-C1D80C710E96}"/>
              </a:ext>
            </a:extLst>
          </p:cNvPr>
          <p:cNvSpPr txBox="1"/>
          <p:nvPr/>
        </p:nvSpPr>
        <p:spPr>
          <a:xfrm>
            <a:off x="2657634" y="5145798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2B80FF"/>
                </a:solidFill>
              </a:rPr>
              <a:t>MALES</a:t>
            </a:r>
            <a:endParaRPr lang="en-GB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59009-B207-6E4E-16FD-A3A74994660D}"/>
              </a:ext>
            </a:extLst>
          </p:cNvPr>
          <p:cNvSpPr txBox="1"/>
          <p:nvPr/>
        </p:nvSpPr>
        <p:spPr>
          <a:xfrm>
            <a:off x="8499096" y="5076381"/>
            <a:ext cx="134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9D4FEC"/>
                </a:solidFill>
              </a:rPr>
              <a:t>FEMALES</a:t>
            </a:r>
            <a:endParaRPr lang="en-GB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5B5747-978E-2E3C-F95A-392AF8DE2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98" t="29203" r="16396" b="14520"/>
          <a:stretch/>
        </p:blipFill>
        <p:spPr>
          <a:xfrm>
            <a:off x="361194" y="1768123"/>
            <a:ext cx="5574210" cy="3341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595C1D-F387-B95D-FA2F-8164207B9C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99" t="29120" r="16257" b="14765"/>
          <a:stretch/>
        </p:blipFill>
        <p:spPr>
          <a:xfrm>
            <a:off x="6447619" y="1815290"/>
            <a:ext cx="5446844" cy="3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44009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How Motivated were the participants?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66622-57E6-81B3-FF8D-00785BADE6C7}"/>
              </a:ext>
            </a:extLst>
          </p:cNvPr>
          <p:cNvSpPr txBox="1"/>
          <p:nvPr/>
        </p:nvSpPr>
        <p:spPr>
          <a:xfrm>
            <a:off x="2721620" y="545868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2B80FF"/>
                </a:solidFill>
              </a:rPr>
              <a:t>MALES</a:t>
            </a:r>
            <a:endParaRPr lang="en-GB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7BF18-75C4-8876-316B-4FEBCDCC0558}"/>
              </a:ext>
            </a:extLst>
          </p:cNvPr>
          <p:cNvSpPr txBox="1"/>
          <p:nvPr/>
        </p:nvSpPr>
        <p:spPr>
          <a:xfrm>
            <a:off x="8472433" y="5458688"/>
            <a:ext cx="134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9D4FEC"/>
                </a:solidFill>
              </a:rPr>
              <a:t>FEMALES</a:t>
            </a:r>
            <a:endParaRPr lang="en-GB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52E9B9-2FE8-68C1-B16A-89D3CB7F6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00" t="41050" r="2616" b="44808"/>
          <a:stretch/>
        </p:blipFill>
        <p:spPr>
          <a:xfrm>
            <a:off x="10402453" y="948496"/>
            <a:ext cx="1595293" cy="1086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E6B65D-5F9C-AFD2-8B18-C9AB431D3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74" t="28793" r="16487" b="14519"/>
          <a:stretch/>
        </p:blipFill>
        <p:spPr>
          <a:xfrm>
            <a:off x="169881" y="2089263"/>
            <a:ext cx="5599880" cy="33922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853F21-28F7-D8FF-A7EC-8C25DFF77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22" t="28457" r="16304" b="14774"/>
          <a:stretch/>
        </p:blipFill>
        <p:spPr>
          <a:xfrm>
            <a:off x="6381104" y="2045416"/>
            <a:ext cx="5641015" cy="341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44009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Average Social Media Interactions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75CAB-DBE5-3DCC-CF09-08F5F2E42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09" t="28929" r="18546" b="14263"/>
          <a:stretch/>
        </p:blipFill>
        <p:spPr>
          <a:xfrm>
            <a:off x="271546" y="1341491"/>
            <a:ext cx="5619404" cy="3552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D1DCD-E5BE-B1D6-EAEE-B5545D3BD7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36" t="29576" r="18773" b="15636"/>
          <a:stretch/>
        </p:blipFill>
        <p:spPr>
          <a:xfrm>
            <a:off x="6327572" y="1341490"/>
            <a:ext cx="5621081" cy="3458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D688DD-2E32-27C2-439B-5C1410B12755}"/>
              </a:ext>
            </a:extLst>
          </p:cNvPr>
          <p:cNvSpPr txBox="1"/>
          <p:nvPr/>
        </p:nvSpPr>
        <p:spPr>
          <a:xfrm>
            <a:off x="2721620" y="487852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2B80FF"/>
                </a:solidFill>
              </a:rPr>
              <a:t>MALES</a:t>
            </a:r>
            <a:endParaRPr lang="en-GB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BA23D-BDE6-994F-A684-2F0E01D3AB64}"/>
              </a:ext>
            </a:extLst>
          </p:cNvPr>
          <p:cNvSpPr txBox="1"/>
          <p:nvPr/>
        </p:nvSpPr>
        <p:spPr>
          <a:xfrm>
            <a:off x="8472433" y="4878519"/>
            <a:ext cx="134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9D4FEC"/>
                </a:solidFill>
              </a:rPr>
              <a:t>FEMALES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78641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22A29-2AA0-B96E-4A44-7FE97AF166BD}"/>
              </a:ext>
            </a:extLst>
          </p:cNvPr>
          <p:cNvSpPr txBox="1"/>
          <p:nvPr/>
        </p:nvSpPr>
        <p:spPr>
          <a:xfrm>
            <a:off x="0" y="-44009"/>
            <a:ext cx="12192000" cy="861774"/>
          </a:xfrm>
          <a:prstGeom prst="rect">
            <a:avLst/>
          </a:prstGeom>
          <a:solidFill>
            <a:srgbClr val="00B6ED"/>
          </a:solidFill>
        </p:spPr>
        <p:txBody>
          <a:bodyPr wrap="square" rtlCol="0">
            <a:spAutoFit/>
          </a:bodyPr>
          <a:lstStyle/>
          <a:p>
            <a:pPr algn="ctr"/>
            <a:endParaRPr lang="en-GB" sz="1000" b="1" dirty="0">
              <a:solidFill>
                <a:srgbClr val="EC008C"/>
              </a:solidFill>
            </a:endParaRPr>
          </a:p>
          <a:p>
            <a:pPr algn="ctr"/>
            <a:r>
              <a:rPr lang="en-GB" sz="3000" b="1" dirty="0">
                <a:solidFill>
                  <a:srgbClr val="2E008B"/>
                </a:solidFill>
              </a:rPr>
              <a:t>Do encouragement Emails help participants? </a:t>
            </a:r>
          </a:p>
          <a:p>
            <a:pPr algn="ctr"/>
            <a:endParaRPr lang="en-GB" sz="1000" b="1" dirty="0">
              <a:solidFill>
                <a:srgbClr val="2E008B"/>
              </a:solidFill>
            </a:endParaRPr>
          </a:p>
        </p:txBody>
      </p:sp>
      <p:pic>
        <p:nvPicPr>
          <p:cNvPr id="5" name="Picture 2" descr="Cancer Research UK - Wikipedia">
            <a:extLst>
              <a:ext uri="{FF2B5EF4-FFF2-40B4-BE49-F238E27FC236}">
                <a16:creationId xmlns:a16="http://schemas.microsoft.com/office/drawing/2014/main" id="{22450E0E-716D-B963-64FA-14BFEEF0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3" y="5921827"/>
            <a:ext cx="2132330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EFDC3-1E11-2795-03A9-9DFCDC8A0DAC}"/>
              </a:ext>
            </a:extLst>
          </p:cNvPr>
          <p:cNvSpPr txBox="1"/>
          <p:nvPr/>
        </p:nvSpPr>
        <p:spPr>
          <a:xfrm>
            <a:off x="5155379" y="1347130"/>
            <a:ext cx="1645920" cy="56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100" dirty="0">
                <a:solidFill>
                  <a:srgbClr val="4D4D4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Achieved</a:t>
            </a:r>
          </a:p>
          <a:p>
            <a:pPr>
              <a:lnSpc>
                <a:spcPct val="150000"/>
              </a:lnSpc>
            </a:pPr>
            <a:r>
              <a:rPr lang="en-GB" sz="1100" dirty="0">
                <a:solidFill>
                  <a:srgbClr val="4D4D4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Not Achieved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3AAD1B-5DF6-438B-A0CD-E046CB41D8E5}"/>
              </a:ext>
            </a:extLst>
          </p:cNvPr>
          <p:cNvSpPr/>
          <p:nvPr/>
        </p:nvSpPr>
        <p:spPr>
          <a:xfrm>
            <a:off x="5021438" y="1680828"/>
            <a:ext cx="177338" cy="17179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A3FD7-D01F-40A7-0CB3-92A2870C373C}"/>
              </a:ext>
            </a:extLst>
          </p:cNvPr>
          <p:cNvSpPr/>
          <p:nvPr/>
        </p:nvSpPr>
        <p:spPr>
          <a:xfrm>
            <a:off x="5021438" y="1448603"/>
            <a:ext cx="177338" cy="171797"/>
          </a:xfrm>
          <a:prstGeom prst="rect">
            <a:avLst/>
          </a:prstGeom>
          <a:solidFill>
            <a:srgbClr val="FF8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F40E4-5499-0B03-D90F-9B94A705DDA6}"/>
              </a:ext>
            </a:extLst>
          </p:cNvPr>
          <p:cNvSpPr txBox="1"/>
          <p:nvPr/>
        </p:nvSpPr>
        <p:spPr>
          <a:xfrm>
            <a:off x="6918959" y="2543960"/>
            <a:ext cx="5029694" cy="1261884"/>
          </a:xfrm>
          <a:prstGeom prst="rect">
            <a:avLst/>
          </a:prstGeom>
          <a:noFill/>
          <a:ln w="38100">
            <a:solidFill>
              <a:srgbClr val="EC00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57% </a:t>
            </a:r>
          </a:p>
          <a:p>
            <a:r>
              <a:rPr lang="en-GB" dirty="0"/>
              <a:t>of people who </a:t>
            </a:r>
            <a:r>
              <a:rPr lang="en-GB" b="1" u="sng" dirty="0"/>
              <a:t>DID NOT </a:t>
            </a:r>
            <a:r>
              <a:rPr lang="en-GB" dirty="0"/>
              <a:t>receive any encouragement emails </a:t>
            </a:r>
            <a:r>
              <a:rPr lang="en-GB" b="1" u="sng" dirty="0"/>
              <a:t>DID NOT </a:t>
            </a:r>
            <a:r>
              <a:rPr lang="en-GB" dirty="0"/>
              <a:t>hit their target!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8DA6F-EBC5-8382-3967-C93D3EEECAAE}"/>
              </a:ext>
            </a:extLst>
          </p:cNvPr>
          <p:cNvSpPr txBox="1"/>
          <p:nvPr/>
        </p:nvSpPr>
        <p:spPr>
          <a:xfrm>
            <a:off x="6918959" y="3979607"/>
            <a:ext cx="5029694" cy="1538883"/>
          </a:xfrm>
          <a:prstGeom prst="rect">
            <a:avLst/>
          </a:prstGeom>
          <a:noFill/>
          <a:ln w="38100">
            <a:solidFill>
              <a:srgbClr val="EC00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FF870F"/>
                </a:solidFill>
              </a:rPr>
              <a:t>&gt;85% </a:t>
            </a:r>
          </a:p>
          <a:p>
            <a:r>
              <a:rPr lang="en-GB" dirty="0"/>
              <a:t>of people who </a:t>
            </a:r>
            <a:r>
              <a:rPr lang="en-GB" b="1" u="sng" dirty="0"/>
              <a:t>DID</a:t>
            </a:r>
            <a:r>
              <a:rPr lang="en-GB" u="sng" dirty="0"/>
              <a:t> </a:t>
            </a:r>
            <a:r>
              <a:rPr lang="en-GB" dirty="0"/>
              <a:t>receive either </a:t>
            </a:r>
            <a:r>
              <a:rPr lang="en-GB" b="1" dirty="0"/>
              <a:t>daily, weekly or twice weekly</a:t>
            </a:r>
            <a:r>
              <a:rPr lang="en-GB" dirty="0"/>
              <a:t> encouragement emails </a:t>
            </a:r>
            <a:r>
              <a:rPr lang="en-GB" b="1" u="sng" dirty="0"/>
              <a:t>DID</a:t>
            </a:r>
            <a:r>
              <a:rPr lang="en-GB" dirty="0"/>
              <a:t> hit their target!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1FC67C-DA6B-7506-8550-782EB8D97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94" t="29203" r="15000" b="16582"/>
          <a:stretch/>
        </p:blipFill>
        <p:spPr>
          <a:xfrm>
            <a:off x="243347" y="2120572"/>
            <a:ext cx="6535615" cy="371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2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955</Words>
  <Application>Microsoft Office PowerPoint</Application>
  <PresentationFormat>Widescreen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Asha Makwana</dc:creator>
  <cp:lastModifiedBy>Asha Makwana</cp:lastModifiedBy>
  <cp:revision>181</cp:revision>
  <dcterms:created xsi:type="dcterms:W3CDTF">2022-11-06T12:47:27Z</dcterms:created>
  <dcterms:modified xsi:type="dcterms:W3CDTF">2022-11-06T21:41:11Z</dcterms:modified>
</cp:coreProperties>
</file>